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Mirza Bold" charset="1" panose="00000800000000000000"/>
      <p:regular r:id="rId18"/>
    </p:embeddedFont>
    <p:embeddedFont>
      <p:font typeface="Mirza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3.png" Type="http://schemas.openxmlformats.org/officeDocument/2006/relationships/image"/><Relationship Id="rId7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3955" y="714375"/>
            <a:ext cx="10996051" cy="4368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AF4B0E"/>
                </a:solidFill>
                <a:latin typeface="Mirza Bold"/>
                <a:ea typeface="Mirza Bold"/>
                <a:cs typeface="Mirza Bold"/>
                <a:sym typeface="Mirza Bold"/>
              </a:rPr>
              <a:t>Fake News Classification </a:t>
            </a:r>
          </a:p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AF4B0E"/>
                </a:solidFill>
                <a:latin typeface="Mirza Bold"/>
                <a:ea typeface="Mirza Bold"/>
                <a:cs typeface="Mirza Bold"/>
                <a:sym typeface="Mirza Bold"/>
              </a:rPr>
              <a:t>in Palestine Using </a:t>
            </a:r>
          </a:p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AF4B0E"/>
                </a:solidFill>
                <a:latin typeface="Mirza Bold"/>
                <a:ea typeface="Mirza Bold"/>
                <a:cs typeface="Mirza Bold"/>
                <a:sym typeface="Mirza Bold"/>
              </a:rPr>
              <a:t>ML &amp; NLP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9675931">
            <a:off x="12385016" y="-2440609"/>
            <a:ext cx="16238547" cy="14095028"/>
          </a:xfrm>
          <a:custGeom>
            <a:avLst/>
            <a:gdLst/>
            <a:ahLst/>
            <a:cxnLst/>
            <a:rect r="r" b="b" t="t" l="l"/>
            <a:pathLst>
              <a:path h="14095028" w="16238547">
                <a:moveTo>
                  <a:pt x="0" y="0"/>
                </a:moveTo>
                <a:lnTo>
                  <a:pt x="16238547" y="0"/>
                </a:lnTo>
                <a:lnTo>
                  <a:pt x="16238547" y="14095028"/>
                </a:lnTo>
                <a:lnTo>
                  <a:pt x="0" y="14095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4" t="0" r="-83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97078" y="681732"/>
            <a:ext cx="4459293" cy="9425692"/>
          </a:xfrm>
          <a:custGeom>
            <a:avLst/>
            <a:gdLst/>
            <a:ahLst/>
            <a:cxnLst/>
            <a:rect r="r" b="b" t="t" l="l"/>
            <a:pathLst>
              <a:path h="9425692" w="4459293">
                <a:moveTo>
                  <a:pt x="0" y="0"/>
                </a:moveTo>
                <a:lnTo>
                  <a:pt x="4459293" y="0"/>
                </a:lnTo>
                <a:lnTo>
                  <a:pt x="4459293" y="9425692"/>
                </a:lnTo>
                <a:lnTo>
                  <a:pt x="0" y="9425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6" t="-12072" r="0" b="-7604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2454405" y="5642367"/>
            <a:ext cx="2454599" cy="0"/>
          </a:xfrm>
          <a:prstGeom prst="line">
            <a:avLst/>
          </a:prstGeom>
          <a:ln cap="flat" w="66675">
            <a:solidFill>
              <a:srgbClr val="44BD7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863979" y="6194780"/>
            <a:ext cx="4790272" cy="798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AF4B0E"/>
                </a:solidFill>
                <a:latin typeface="Mirza Bold"/>
                <a:ea typeface="Mirza Bold"/>
                <a:cs typeface="Mirza Bold"/>
                <a:sym typeface="Mirza Bold"/>
              </a:rPr>
              <a:t>Gro</a:t>
            </a:r>
            <a:r>
              <a:rPr lang="en-US" b="true" sz="4200" strike="noStrike" u="none">
                <a:solidFill>
                  <a:srgbClr val="AF4B0E"/>
                </a:solidFill>
                <a:latin typeface="Mirza Bold"/>
                <a:ea typeface="Mirza Bold"/>
                <a:cs typeface="Mirza Bold"/>
                <a:sym typeface="Mirza Bold"/>
              </a:rPr>
              <a:t>up 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3979" y="7055858"/>
            <a:ext cx="11307004" cy="2238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35"/>
              </a:lnSpc>
              <a:spcBef>
                <a:spcPct val="0"/>
              </a:spcBef>
            </a:pPr>
            <a:r>
              <a:rPr lang="en-US" b="true" sz="4239" strike="noStrike" u="none">
                <a:solidFill>
                  <a:srgbClr val="AF4B0E"/>
                </a:solidFill>
                <a:latin typeface="Mirza Bold"/>
                <a:ea typeface="Mirza Bold"/>
                <a:cs typeface="Mirza Bold"/>
                <a:sym typeface="Mirza Bold"/>
              </a:rPr>
              <a:t>pr</a:t>
            </a:r>
            <a:r>
              <a:rPr lang="en-US" b="true" sz="4239" strike="noStrike" u="none">
                <a:solidFill>
                  <a:srgbClr val="AF4B0E"/>
                </a:solidFill>
                <a:latin typeface="Mirza Bold"/>
                <a:ea typeface="Mirza Bold"/>
                <a:cs typeface="Mirza Bold"/>
                <a:sym typeface="Mirza Bold"/>
              </a:rPr>
              <a:t>e</a:t>
            </a:r>
            <a:r>
              <a:rPr lang="en-US" b="true" sz="4239" strike="noStrike" u="none">
                <a:solidFill>
                  <a:srgbClr val="AF4B0E"/>
                </a:solidFill>
                <a:latin typeface="Mirza Bold"/>
                <a:ea typeface="Mirza Bold"/>
                <a:cs typeface="Mirza Bold"/>
                <a:sym typeface="Mirza Bold"/>
              </a:rPr>
              <a:t>s</a:t>
            </a:r>
            <a:r>
              <a:rPr lang="en-US" b="true" sz="4239" strike="noStrike" u="none">
                <a:solidFill>
                  <a:srgbClr val="AF4B0E"/>
                </a:solidFill>
                <a:latin typeface="Mirza Bold"/>
                <a:ea typeface="Mirza Bold"/>
                <a:cs typeface="Mirza Bold"/>
                <a:sym typeface="Mirza Bold"/>
              </a:rPr>
              <a:t>tet</a:t>
            </a:r>
            <a:r>
              <a:rPr lang="en-US" b="true" sz="4239" strike="noStrike" u="none">
                <a:solidFill>
                  <a:srgbClr val="AF4B0E"/>
                </a:solidFill>
                <a:latin typeface="Mirza Bold"/>
                <a:ea typeface="Mirza Bold"/>
                <a:cs typeface="Mirza Bold"/>
                <a:sym typeface="Mirza Bold"/>
              </a:rPr>
              <a:t>ed </a:t>
            </a:r>
            <a:r>
              <a:rPr lang="en-US" b="true" sz="4239" strike="noStrike" u="none">
                <a:solidFill>
                  <a:srgbClr val="AF4B0E"/>
                </a:solidFill>
                <a:latin typeface="Mirza Bold"/>
                <a:ea typeface="Mirza Bold"/>
                <a:cs typeface="Mirza Bold"/>
                <a:sym typeface="Mirza Bold"/>
              </a:rPr>
              <a:t>to</a:t>
            </a:r>
            <a:r>
              <a:rPr lang="en-US" b="true" sz="4239" strike="noStrike" u="none">
                <a:solidFill>
                  <a:srgbClr val="AF4B0E"/>
                </a:solidFill>
                <a:latin typeface="Mirza Bold"/>
                <a:ea typeface="Mirza Bold"/>
                <a:cs typeface="Mirza Bold"/>
                <a:sym typeface="Mirza Bold"/>
              </a:rPr>
              <a:t>:</a:t>
            </a:r>
            <a:r>
              <a:rPr lang="en-US" b="true" sz="4239" strike="noStrike" u="none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 </a:t>
            </a:r>
          </a:p>
          <a:p>
            <a:pPr algn="l" marL="0" indent="0" lvl="0">
              <a:lnSpc>
                <a:spcPts val="5655"/>
              </a:lnSpc>
              <a:spcBef>
                <a:spcPct val="0"/>
              </a:spcBef>
            </a:pPr>
            <a:r>
              <a:rPr lang="en-US" b="true" sz="4039" strike="noStrike" u="none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DR TAREQ ALTALMAS</a:t>
            </a:r>
          </a:p>
          <a:p>
            <a:pPr algn="l" marL="0" indent="0" lvl="0">
              <a:lnSpc>
                <a:spcPts val="5655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907649" y="9442318"/>
            <a:ext cx="2253853" cy="66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15"/>
              </a:lnSpc>
              <a:spcBef>
                <a:spcPct val="0"/>
              </a:spcBef>
            </a:pPr>
            <a:r>
              <a:rPr lang="en-US" b="true" sz="3439" strike="noStrike" u="none">
                <a:solidFill>
                  <a:srgbClr val="AF4B0E"/>
                </a:solidFill>
                <a:latin typeface="Mirza Bold"/>
                <a:ea typeface="Mirza Bold"/>
                <a:cs typeface="Mirza Bold"/>
                <a:sym typeface="Mirza Bold"/>
              </a:rPr>
              <a:t>16 MAY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87600" y="6277593"/>
            <a:ext cx="11481339" cy="2980707"/>
          </a:xfrm>
          <a:custGeom>
            <a:avLst/>
            <a:gdLst/>
            <a:ahLst/>
            <a:cxnLst/>
            <a:rect r="r" b="b" t="t" l="l"/>
            <a:pathLst>
              <a:path h="2980707" w="11481339">
                <a:moveTo>
                  <a:pt x="0" y="0"/>
                </a:moveTo>
                <a:lnTo>
                  <a:pt x="11481339" y="0"/>
                </a:lnTo>
                <a:lnTo>
                  <a:pt x="11481339" y="2980707"/>
                </a:lnTo>
                <a:lnTo>
                  <a:pt x="0" y="2980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6" r="0" b="-79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6972" y="386112"/>
            <a:ext cx="6661017" cy="153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Results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6016" y="2366857"/>
            <a:ext cx="5860375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Sample 1</a:t>
            </a:r>
            <a:r>
              <a:rPr lang="en-US" b="true" sz="3200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 (Fake): Correctly predicted.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6016" y="5567718"/>
            <a:ext cx="5882283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Sample 2</a:t>
            </a:r>
            <a:r>
              <a:rPr lang="en-US" b="true" sz="3200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 (Real): Correctly predicted.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802354" y="614228"/>
            <a:ext cx="4459293" cy="9425692"/>
          </a:xfrm>
          <a:custGeom>
            <a:avLst/>
            <a:gdLst/>
            <a:ahLst/>
            <a:cxnLst/>
            <a:rect r="r" b="b" t="t" l="l"/>
            <a:pathLst>
              <a:path h="9425692" w="4459293">
                <a:moveTo>
                  <a:pt x="0" y="0"/>
                </a:moveTo>
                <a:lnTo>
                  <a:pt x="4459293" y="0"/>
                </a:lnTo>
                <a:lnTo>
                  <a:pt x="4459293" y="9425692"/>
                </a:lnTo>
                <a:lnTo>
                  <a:pt x="0" y="9425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</a:blip>
            <a:stretch>
              <a:fillRect l="-756" t="-12072" r="0" b="-7604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4804701" y="5787735"/>
            <a:ext cx="2454599" cy="0"/>
          </a:xfrm>
          <a:prstGeom prst="line">
            <a:avLst/>
          </a:prstGeom>
          <a:ln cap="flat" w="66675">
            <a:solidFill>
              <a:srgbClr val="44BD76">
                <a:alpha val="2078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057400" y="3275353"/>
            <a:ext cx="16204247" cy="1640680"/>
          </a:xfrm>
          <a:custGeom>
            <a:avLst/>
            <a:gdLst/>
            <a:ahLst/>
            <a:cxnLst/>
            <a:rect r="r" b="b" t="t" l="l"/>
            <a:pathLst>
              <a:path h="1640680" w="16204247">
                <a:moveTo>
                  <a:pt x="0" y="0"/>
                </a:moveTo>
                <a:lnTo>
                  <a:pt x="16204247" y="0"/>
                </a:lnTo>
                <a:lnTo>
                  <a:pt x="16204247" y="1640680"/>
                </a:lnTo>
                <a:lnTo>
                  <a:pt x="0" y="1640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217954" y="600106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4879" y="781050"/>
            <a:ext cx="12456339" cy="1226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70"/>
              </a:lnSpc>
              <a:spcBef>
                <a:spcPct val="0"/>
              </a:spcBef>
            </a:pPr>
            <a:r>
              <a:rPr lang="en-US" b="true" sz="6479">
                <a:solidFill>
                  <a:srgbClr val="AF4B0E"/>
                </a:solidFill>
                <a:latin typeface="Mirza Bold"/>
                <a:ea typeface="Mirza Bold"/>
                <a:cs typeface="Mirza Bold"/>
                <a:sym typeface="Mirza Bold"/>
              </a:rPr>
              <a:t>Conclusion &amp; Recommendations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30300" y="2688820"/>
            <a:ext cx="13744629" cy="634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57339" indent="-428670" lvl="1">
              <a:lnSpc>
                <a:spcPts val="55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71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Built a robust</a:t>
            </a:r>
            <a:r>
              <a:rPr lang="en-US" b="true" sz="3971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 model for Arabic fake news detection (95% accuracy). </a:t>
            </a:r>
          </a:p>
          <a:p>
            <a:pPr algn="l">
              <a:lnSpc>
                <a:spcPts val="5559"/>
              </a:lnSpc>
              <a:spcBef>
                <a:spcPct val="0"/>
              </a:spcBef>
            </a:pPr>
          </a:p>
          <a:p>
            <a:pPr algn="l">
              <a:lnSpc>
                <a:spcPts val="5559"/>
              </a:lnSpc>
              <a:spcBef>
                <a:spcPct val="0"/>
              </a:spcBef>
            </a:pPr>
          </a:p>
          <a:p>
            <a:pPr algn="l" marL="857339" indent="-428670" lvl="1">
              <a:lnSpc>
                <a:spcPts val="55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71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Recommendations:</a:t>
            </a:r>
          </a:p>
          <a:p>
            <a:pPr algn="l" marL="1714679" indent="-571560" lvl="2">
              <a:lnSpc>
                <a:spcPts val="555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971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 Use larger, more diverse datasets. </a:t>
            </a:r>
          </a:p>
          <a:p>
            <a:pPr algn="l" marL="1714679" indent="-571560" lvl="2">
              <a:lnSpc>
                <a:spcPts val="555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971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Explore deep learning models. </a:t>
            </a:r>
          </a:p>
          <a:p>
            <a:pPr algn="l" marL="1714679" indent="-571560" lvl="2">
              <a:lnSpc>
                <a:spcPts val="555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971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Analyze emotional tone and emojis. </a:t>
            </a:r>
          </a:p>
          <a:p>
            <a:pPr algn="l" marL="1714679" indent="-571560" lvl="2">
              <a:lnSpc>
                <a:spcPts val="555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971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Classify fake news into detailed categories.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802354" y="614228"/>
            <a:ext cx="4459293" cy="9425692"/>
          </a:xfrm>
          <a:custGeom>
            <a:avLst/>
            <a:gdLst/>
            <a:ahLst/>
            <a:cxnLst/>
            <a:rect r="r" b="b" t="t" l="l"/>
            <a:pathLst>
              <a:path h="9425692" w="4459293">
                <a:moveTo>
                  <a:pt x="0" y="0"/>
                </a:moveTo>
                <a:lnTo>
                  <a:pt x="4459293" y="0"/>
                </a:lnTo>
                <a:lnTo>
                  <a:pt x="4459293" y="9425692"/>
                </a:lnTo>
                <a:lnTo>
                  <a:pt x="0" y="9425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756" t="-12072" r="0" b="-7604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4804701" y="5787735"/>
            <a:ext cx="2454599" cy="0"/>
          </a:xfrm>
          <a:prstGeom prst="line">
            <a:avLst/>
          </a:prstGeom>
          <a:ln cap="flat" w="66675">
            <a:solidFill>
              <a:srgbClr val="44BD76">
                <a:alpha val="2078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3217954" y="600106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722998" y="4187805"/>
            <a:ext cx="14164952" cy="2100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88"/>
              </a:lnSpc>
            </a:pPr>
            <a:r>
              <a:rPr lang="en-US" sz="11063" b="true">
                <a:solidFill>
                  <a:srgbClr val="AF4B0E"/>
                </a:solidFill>
                <a:latin typeface="Mirza Bold"/>
                <a:ea typeface="Mirza Bold"/>
                <a:cs typeface="Mirza Bold"/>
                <a:sym typeface="Mirza Bold"/>
              </a:rPr>
              <a:t>Thank you !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9675931">
            <a:off x="12385016" y="-2440609"/>
            <a:ext cx="16238547" cy="14095028"/>
          </a:xfrm>
          <a:custGeom>
            <a:avLst/>
            <a:gdLst/>
            <a:ahLst/>
            <a:cxnLst/>
            <a:rect r="r" b="b" t="t" l="l"/>
            <a:pathLst>
              <a:path h="14095028" w="16238547">
                <a:moveTo>
                  <a:pt x="0" y="0"/>
                </a:moveTo>
                <a:lnTo>
                  <a:pt x="16238547" y="0"/>
                </a:lnTo>
                <a:lnTo>
                  <a:pt x="16238547" y="14095028"/>
                </a:lnTo>
                <a:lnTo>
                  <a:pt x="0" y="14095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4" t="0" r="-83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97078" y="681732"/>
            <a:ext cx="4459293" cy="9425692"/>
          </a:xfrm>
          <a:custGeom>
            <a:avLst/>
            <a:gdLst/>
            <a:ahLst/>
            <a:cxnLst/>
            <a:rect r="r" b="b" t="t" l="l"/>
            <a:pathLst>
              <a:path h="9425692" w="4459293">
                <a:moveTo>
                  <a:pt x="0" y="0"/>
                </a:moveTo>
                <a:lnTo>
                  <a:pt x="4459293" y="0"/>
                </a:lnTo>
                <a:lnTo>
                  <a:pt x="4459293" y="9425692"/>
                </a:lnTo>
                <a:lnTo>
                  <a:pt x="0" y="9425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6" t="-12072" r="0" b="-7604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2454405" y="5642367"/>
            <a:ext cx="2454599" cy="0"/>
          </a:xfrm>
          <a:prstGeom prst="line">
            <a:avLst/>
          </a:prstGeom>
          <a:ln cap="flat" w="66675">
            <a:solidFill>
              <a:srgbClr val="44BD7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13231" y="1696466"/>
            <a:ext cx="5729304" cy="9025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b="true" sz="3200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Introduction</a:t>
            </a:r>
          </a:p>
          <a:p>
            <a:pPr algn="ctr">
              <a:lnSpc>
                <a:spcPts val="8000"/>
              </a:lnSpc>
            </a:pPr>
            <a:r>
              <a:rPr lang="en-US" b="true" sz="3200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Dataset &amp; Preprocessing</a:t>
            </a:r>
          </a:p>
          <a:p>
            <a:pPr algn="ctr" marL="0" indent="0" lvl="0">
              <a:lnSpc>
                <a:spcPts val="8000"/>
              </a:lnSpc>
            </a:pPr>
            <a:r>
              <a:rPr lang="en-US" b="true" sz="3200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Feature Extraction &amp; Engineering</a:t>
            </a:r>
          </a:p>
          <a:p>
            <a:pPr algn="ctr" marL="0" indent="0" lvl="0">
              <a:lnSpc>
                <a:spcPts val="8000"/>
              </a:lnSpc>
            </a:pPr>
            <a:r>
              <a:rPr lang="en-US" b="true" sz="3200" strike="noStrike" u="none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Exploratory Data Analysis (EDA)</a:t>
            </a:r>
          </a:p>
          <a:p>
            <a:pPr algn="ctr" marL="0" indent="0" lvl="0">
              <a:lnSpc>
                <a:spcPts val="8000"/>
              </a:lnSpc>
            </a:pPr>
            <a:r>
              <a:rPr lang="en-US" b="true" sz="3200" strike="noStrike" u="none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Model Selection &amp; Performance</a:t>
            </a:r>
          </a:p>
          <a:p>
            <a:pPr algn="ctr" marL="0" indent="0" lvl="0">
              <a:lnSpc>
                <a:spcPts val="8000"/>
              </a:lnSpc>
            </a:pPr>
            <a:r>
              <a:rPr lang="en-US" b="true" sz="3200" strike="noStrike" u="none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Results &amp; Testing</a:t>
            </a:r>
          </a:p>
          <a:p>
            <a:pPr algn="ctr" marL="0" indent="0" lvl="0">
              <a:lnSpc>
                <a:spcPts val="8000"/>
              </a:lnSpc>
            </a:pPr>
            <a:r>
              <a:rPr lang="en-US" b="true" sz="3200" strike="noStrike" u="none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Conclusion &amp; Recommendations</a:t>
            </a:r>
          </a:p>
          <a:p>
            <a:pPr algn="ctr" rtl="true" marL="0" indent="0" lvl="0">
              <a:lnSpc>
                <a:spcPts val="8000"/>
              </a:lnSpc>
            </a:pPr>
          </a:p>
          <a:p>
            <a:pPr algn="ctr" rtl="true" marL="0" indent="0" lvl="1">
              <a:lnSpc>
                <a:spcPts val="80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898534" y="1307139"/>
            <a:ext cx="5151760" cy="153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AF4B0E"/>
                </a:solidFill>
                <a:latin typeface="Mirza Bold"/>
                <a:ea typeface="Mirza Bold"/>
                <a:cs typeface="Mirza Bold"/>
                <a:sym typeface="Mirza Bold"/>
              </a:rPr>
              <a:t>Content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60465" y="1590735"/>
            <a:ext cx="1235351" cy="700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0" indent="0" lvl="1">
              <a:lnSpc>
                <a:spcPts val="8000"/>
              </a:lnSpc>
            </a:pPr>
            <a:r>
              <a:rPr lang="en-US" b="true" sz="3200" strike="noStrike" u="none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01</a:t>
            </a:r>
          </a:p>
          <a:p>
            <a:pPr algn="ctr" rtl="true" marL="0" indent="0" lvl="1">
              <a:lnSpc>
                <a:spcPts val="8000"/>
              </a:lnSpc>
            </a:pPr>
            <a:r>
              <a:rPr lang="en-US" b="true" sz="3200" strike="noStrike" u="none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02</a:t>
            </a:r>
          </a:p>
          <a:p>
            <a:pPr algn="ctr" rtl="true" marL="0" indent="0" lvl="1">
              <a:lnSpc>
                <a:spcPts val="8000"/>
              </a:lnSpc>
            </a:pPr>
            <a:r>
              <a:rPr lang="en-US" b="true" sz="3200" strike="noStrike" u="none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03</a:t>
            </a:r>
          </a:p>
          <a:p>
            <a:pPr algn="ctr" rtl="true" marL="0" indent="0" lvl="1">
              <a:lnSpc>
                <a:spcPts val="8000"/>
              </a:lnSpc>
            </a:pPr>
            <a:r>
              <a:rPr lang="en-US" b="true" sz="3200" strike="noStrike" u="none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04</a:t>
            </a:r>
          </a:p>
          <a:p>
            <a:pPr algn="ctr" rtl="true" marL="0" indent="0" lvl="1">
              <a:lnSpc>
                <a:spcPts val="8000"/>
              </a:lnSpc>
            </a:pPr>
            <a:r>
              <a:rPr lang="en-US" b="true" sz="3200" strike="noStrike" u="none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05</a:t>
            </a:r>
          </a:p>
          <a:p>
            <a:pPr algn="ctr" rtl="true" marL="0" indent="0" lvl="1">
              <a:lnSpc>
                <a:spcPts val="8000"/>
              </a:lnSpc>
            </a:pPr>
            <a:r>
              <a:rPr lang="en-US" b="true" sz="3200" strike="noStrike" u="none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06</a:t>
            </a:r>
          </a:p>
          <a:p>
            <a:pPr algn="ctr" rtl="true" marL="0" indent="0" lvl="1">
              <a:lnSpc>
                <a:spcPts val="8000"/>
              </a:lnSpc>
            </a:pPr>
            <a:r>
              <a:rPr lang="en-US" b="true" sz="3200" strike="noStrike" u="none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07</a:t>
            </a:r>
          </a:p>
        </p:txBody>
      </p:sp>
      <p:sp>
        <p:nvSpPr>
          <p:cNvPr name="AutoShape 5" id="5"/>
          <p:cNvSpPr/>
          <p:nvPr/>
        </p:nvSpPr>
        <p:spPr>
          <a:xfrm>
            <a:off x="7050294" y="2749932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7050294" y="3818564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7050294" y="4820947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7050294" y="5821072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7050294" y="6954547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7050294" y="7956931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422690" y="9258300"/>
            <a:ext cx="740300" cy="70556"/>
            <a:chOff x="0" y="0"/>
            <a:chExt cx="987066" cy="9407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99595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99595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99595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99595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99595"/>
              </a:solidFill>
            </p:spPr>
          </p:sp>
        </p:grpSp>
      </p:grpSp>
      <p:sp>
        <p:nvSpPr>
          <p:cNvPr name="Freeform 22" id="22"/>
          <p:cNvSpPr/>
          <p:nvPr/>
        </p:nvSpPr>
        <p:spPr>
          <a:xfrm flipH="false" flipV="false" rot="0">
            <a:off x="13802354" y="614228"/>
            <a:ext cx="4459293" cy="9425692"/>
          </a:xfrm>
          <a:custGeom>
            <a:avLst/>
            <a:gdLst/>
            <a:ahLst/>
            <a:cxnLst/>
            <a:rect r="r" b="b" t="t" l="l"/>
            <a:pathLst>
              <a:path h="9425692" w="4459293">
                <a:moveTo>
                  <a:pt x="0" y="0"/>
                </a:moveTo>
                <a:lnTo>
                  <a:pt x="4459293" y="0"/>
                </a:lnTo>
                <a:lnTo>
                  <a:pt x="4459293" y="9425692"/>
                </a:lnTo>
                <a:lnTo>
                  <a:pt x="0" y="9425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756" t="-12072" r="0" b="-7604"/>
            </a:stretch>
          </a:blipFill>
        </p:spPr>
      </p:sp>
      <p:sp>
        <p:nvSpPr>
          <p:cNvPr name="AutoShape 23" id="23"/>
          <p:cNvSpPr/>
          <p:nvPr/>
        </p:nvSpPr>
        <p:spPr>
          <a:xfrm>
            <a:off x="14804701" y="5787735"/>
            <a:ext cx="2454599" cy="0"/>
          </a:xfrm>
          <a:prstGeom prst="line">
            <a:avLst/>
          </a:prstGeom>
          <a:ln cap="flat" w="66675">
            <a:solidFill>
              <a:srgbClr val="44BD76">
                <a:alpha val="2078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-3217954" y="600106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8410" y="2779153"/>
            <a:ext cx="9147817" cy="534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2577" indent="-401289" lvl="1">
              <a:lnSpc>
                <a:spcPts val="5204"/>
              </a:lnSpc>
              <a:buFont typeface="Arial"/>
              <a:buChar char="•"/>
            </a:pPr>
            <a:r>
              <a:rPr lang="en-US" b="true" sz="3717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Fake</a:t>
            </a:r>
            <a:r>
              <a:rPr lang="en-US" b="true" sz="3717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 news spreads rapidly on social media, causing confusion and harm. </a:t>
            </a:r>
          </a:p>
          <a:p>
            <a:pPr algn="just">
              <a:lnSpc>
                <a:spcPts val="5204"/>
              </a:lnSpc>
            </a:pPr>
          </a:p>
          <a:p>
            <a:pPr algn="just" marL="802577" indent="-401289" lvl="1">
              <a:lnSpc>
                <a:spcPts val="5204"/>
              </a:lnSpc>
              <a:buFont typeface="Arial"/>
              <a:buChar char="•"/>
            </a:pPr>
            <a:r>
              <a:rPr lang="en-US" b="true" sz="3717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Objective: Build a machine learning model to classify Arabic news as real or fake. </a:t>
            </a:r>
          </a:p>
          <a:p>
            <a:pPr algn="just">
              <a:lnSpc>
                <a:spcPts val="5204"/>
              </a:lnSpc>
            </a:pPr>
          </a:p>
          <a:p>
            <a:pPr algn="just" marL="802577" indent="-401289" lvl="1">
              <a:lnSpc>
                <a:spcPts val="5204"/>
              </a:lnSpc>
              <a:buFont typeface="Arial"/>
              <a:buChar char="•"/>
            </a:pPr>
            <a:r>
              <a:rPr lang="en-US" b="true" sz="3717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Approach: Use Natural Language Processing (NLP) and machine learning techniques.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16238" y="714375"/>
            <a:ext cx="7193791" cy="153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b="true" sz="8000">
                <a:solidFill>
                  <a:srgbClr val="AF4B0E"/>
                </a:solidFill>
                <a:latin typeface="Mirza Bold"/>
                <a:ea typeface="Mirza Bold"/>
                <a:cs typeface="Mirza Bold"/>
                <a:sym typeface="Mirza Bold"/>
              </a:rPr>
              <a:t>Introduction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802354" y="614228"/>
            <a:ext cx="4459293" cy="9425692"/>
          </a:xfrm>
          <a:custGeom>
            <a:avLst/>
            <a:gdLst/>
            <a:ahLst/>
            <a:cxnLst/>
            <a:rect r="r" b="b" t="t" l="l"/>
            <a:pathLst>
              <a:path h="9425692" w="4459293">
                <a:moveTo>
                  <a:pt x="0" y="0"/>
                </a:moveTo>
                <a:lnTo>
                  <a:pt x="4459293" y="0"/>
                </a:lnTo>
                <a:lnTo>
                  <a:pt x="4459293" y="9425692"/>
                </a:lnTo>
                <a:lnTo>
                  <a:pt x="0" y="9425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756" t="-12072" r="0" b="-7604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4804701" y="5787735"/>
            <a:ext cx="2454599" cy="0"/>
          </a:xfrm>
          <a:prstGeom prst="line">
            <a:avLst/>
          </a:prstGeom>
          <a:ln cap="flat" w="66675">
            <a:solidFill>
              <a:srgbClr val="44BD76">
                <a:alpha val="2078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3217954" y="600106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02354" y="614228"/>
            <a:ext cx="4459293" cy="9425692"/>
          </a:xfrm>
          <a:custGeom>
            <a:avLst/>
            <a:gdLst/>
            <a:ahLst/>
            <a:cxnLst/>
            <a:rect r="r" b="b" t="t" l="l"/>
            <a:pathLst>
              <a:path h="9425692" w="4459293">
                <a:moveTo>
                  <a:pt x="0" y="0"/>
                </a:moveTo>
                <a:lnTo>
                  <a:pt x="4459293" y="0"/>
                </a:lnTo>
                <a:lnTo>
                  <a:pt x="4459293" y="9425692"/>
                </a:lnTo>
                <a:lnTo>
                  <a:pt x="0" y="9425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756" t="-12072" r="0" b="-7604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4804701" y="5787735"/>
            <a:ext cx="2454599" cy="0"/>
          </a:xfrm>
          <a:prstGeom prst="line">
            <a:avLst/>
          </a:prstGeom>
          <a:ln cap="flat" w="66675">
            <a:solidFill>
              <a:srgbClr val="44BD76">
                <a:alpha val="2078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3217954" y="600106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96632" y="2038433"/>
            <a:ext cx="11451891" cy="7925267"/>
          </a:xfrm>
          <a:custGeom>
            <a:avLst/>
            <a:gdLst/>
            <a:ahLst/>
            <a:cxnLst/>
            <a:rect r="r" b="b" t="t" l="l"/>
            <a:pathLst>
              <a:path h="7925267" w="11451891">
                <a:moveTo>
                  <a:pt x="0" y="0"/>
                </a:moveTo>
                <a:lnTo>
                  <a:pt x="11451890" y="0"/>
                </a:lnTo>
                <a:lnTo>
                  <a:pt x="11451890" y="7925268"/>
                </a:lnTo>
                <a:lnTo>
                  <a:pt x="0" y="7925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405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6238" y="714375"/>
            <a:ext cx="9985036" cy="153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b="true" sz="8000">
                <a:solidFill>
                  <a:srgbClr val="AF4B0E"/>
                </a:solidFill>
                <a:latin typeface="Mirza Bold"/>
                <a:ea typeface="Mirza Bold"/>
                <a:cs typeface="Mirza Bold"/>
                <a:sym typeface="Mirza Bold"/>
              </a:rPr>
              <a:t>Flowchart of Methods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0839" y="768708"/>
            <a:ext cx="9638602" cy="1373574"/>
            <a:chOff x="0" y="0"/>
            <a:chExt cx="2538562" cy="3617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8562" cy="361764"/>
            </a:xfrm>
            <a:custGeom>
              <a:avLst/>
              <a:gdLst/>
              <a:ahLst/>
              <a:cxnLst/>
              <a:rect r="r" b="b" t="t" l="l"/>
              <a:pathLst>
                <a:path h="361764" w="2538562">
                  <a:moveTo>
                    <a:pt x="40964" y="0"/>
                  </a:moveTo>
                  <a:lnTo>
                    <a:pt x="2497598" y="0"/>
                  </a:lnTo>
                  <a:cubicBezTo>
                    <a:pt x="2508462" y="0"/>
                    <a:pt x="2518881" y="4316"/>
                    <a:pt x="2526564" y="11998"/>
                  </a:cubicBezTo>
                  <a:cubicBezTo>
                    <a:pt x="2534246" y="19680"/>
                    <a:pt x="2538562" y="30100"/>
                    <a:pt x="2538562" y="40964"/>
                  </a:cubicBezTo>
                  <a:lnTo>
                    <a:pt x="2538562" y="320800"/>
                  </a:lnTo>
                  <a:cubicBezTo>
                    <a:pt x="2538562" y="331664"/>
                    <a:pt x="2534246" y="342084"/>
                    <a:pt x="2526564" y="349766"/>
                  </a:cubicBezTo>
                  <a:cubicBezTo>
                    <a:pt x="2518881" y="357448"/>
                    <a:pt x="2508462" y="361764"/>
                    <a:pt x="2497598" y="361764"/>
                  </a:cubicBezTo>
                  <a:lnTo>
                    <a:pt x="40964" y="361764"/>
                  </a:lnTo>
                  <a:cubicBezTo>
                    <a:pt x="30100" y="361764"/>
                    <a:pt x="19680" y="357448"/>
                    <a:pt x="11998" y="349766"/>
                  </a:cubicBezTo>
                  <a:cubicBezTo>
                    <a:pt x="4316" y="342084"/>
                    <a:pt x="0" y="331664"/>
                    <a:pt x="0" y="320800"/>
                  </a:cubicBezTo>
                  <a:lnTo>
                    <a:pt x="0" y="40964"/>
                  </a:lnTo>
                  <a:cubicBezTo>
                    <a:pt x="0" y="30100"/>
                    <a:pt x="4316" y="19680"/>
                    <a:pt x="11998" y="11998"/>
                  </a:cubicBezTo>
                  <a:cubicBezTo>
                    <a:pt x="19680" y="4316"/>
                    <a:pt x="30100" y="0"/>
                    <a:pt x="409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38562" cy="409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93576" y="3262187"/>
            <a:ext cx="14409430" cy="481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8772" indent="-424386" lvl="1">
              <a:lnSpc>
                <a:spcPts val="471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31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COLUMNS:</a:t>
            </a:r>
            <a:r>
              <a:rPr lang="en-US" b="true" sz="3931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 </a:t>
            </a:r>
            <a:r>
              <a:rPr lang="en-US" sz="3931">
                <a:solidFill>
                  <a:srgbClr val="5D5C5C"/>
                </a:solidFill>
                <a:latin typeface="Mirza"/>
                <a:ea typeface="Mirza"/>
                <a:cs typeface="Mirza"/>
                <a:sym typeface="Mirza"/>
              </a:rPr>
              <a:t>ID, TITLE, TEXT, PLATFORM, LABEL (REAL/FAKE).</a:t>
            </a:r>
            <a:r>
              <a:rPr lang="en-US" b="true" sz="3931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 </a:t>
            </a:r>
          </a:p>
          <a:p>
            <a:pPr algn="l">
              <a:lnSpc>
                <a:spcPts val="4717"/>
              </a:lnSpc>
              <a:spcBef>
                <a:spcPct val="0"/>
              </a:spcBef>
            </a:pPr>
          </a:p>
          <a:p>
            <a:pPr algn="l" marL="848772" indent="-424386" lvl="1">
              <a:lnSpc>
                <a:spcPts val="471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31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CHALLENGES: </a:t>
            </a:r>
          </a:p>
          <a:p>
            <a:pPr algn="l" marL="1697544" indent="-565848" lvl="2">
              <a:lnSpc>
                <a:spcPts val="4717"/>
              </a:lnSpc>
              <a:spcBef>
                <a:spcPct val="0"/>
              </a:spcBef>
              <a:buFont typeface="Arial"/>
              <a:buChar char="⚬"/>
            </a:pPr>
            <a:r>
              <a:rPr lang="en-US" sz="3931">
                <a:solidFill>
                  <a:srgbClr val="5D5C5C"/>
                </a:solidFill>
                <a:latin typeface="Mirza"/>
                <a:ea typeface="Mirza"/>
                <a:cs typeface="Mirza"/>
                <a:sym typeface="Mirza"/>
              </a:rPr>
              <a:t>UNBALANCED DATASET (MORE REAL ARTICLES). </a:t>
            </a:r>
          </a:p>
          <a:p>
            <a:pPr algn="l" marL="1697544" indent="-565848" lvl="2">
              <a:lnSpc>
                <a:spcPts val="4717"/>
              </a:lnSpc>
              <a:spcBef>
                <a:spcPct val="0"/>
              </a:spcBef>
              <a:buFont typeface="Arial"/>
              <a:buChar char="⚬"/>
            </a:pPr>
            <a:r>
              <a:rPr lang="en-US" sz="3931">
                <a:solidFill>
                  <a:srgbClr val="5D5C5C"/>
                </a:solidFill>
                <a:latin typeface="Mirza"/>
                <a:ea typeface="Mirza"/>
                <a:cs typeface="Mirza"/>
                <a:sym typeface="Mirza"/>
              </a:rPr>
              <a:t>INCONSISTENT PLATFORM NAMES (E.G., AFP VS. AFP FACT CHECK). </a:t>
            </a:r>
          </a:p>
          <a:p>
            <a:pPr algn="l" marL="1697544" indent="-565848" lvl="2">
              <a:lnSpc>
                <a:spcPts val="4717"/>
              </a:lnSpc>
              <a:spcBef>
                <a:spcPct val="0"/>
              </a:spcBef>
              <a:buFont typeface="Arial"/>
              <a:buChar char="⚬"/>
            </a:pPr>
            <a:r>
              <a:rPr lang="en-US" sz="3931">
                <a:solidFill>
                  <a:srgbClr val="5D5C5C"/>
                </a:solidFill>
                <a:latin typeface="Mirza"/>
                <a:ea typeface="Mirza"/>
                <a:cs typeface="Mirza"/>
                <a:sym typeface="Mirza"/>
              </a:rPr>
              <a:t>INCORRECT VALUES IN THE PLATFORM COLUMN (REMOVED).</a:t>
            </a:r>
            <a:r>
              <a:rPr lang="en-US" b="true" sz="3931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 </a:t>
            </a:r>
          </a:p>
          <a:p>
            <a:pPr algn="l">
              <a:lnSpc>
                <a:spcPts val="4717"/>
              </a:lnSpc>
              <a:spcBef>
                <a:spcPct val="0"/>
              </a:spcBef>
            </a:pPr>
          </a:p>
          <a:p>
            <a:pPr algn="l" marL="848772" indent="-424386" lvl="1">
              <a:lnSpc>
                <a:spcPts val="471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31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SOLUTION: </a:t>
            </a:r>
            <a:r>
              <a:rPr lang="en-US" sz="3931">
                <a:solidFill>
                  <a:srgbClr val="5D5C5C"/>
                </a:solidFill>
                <a:latin typeface="Mirza"/>
                <a:ea typeface="Mirza"/>
                <a:cs typeface="Mirza"/>
                <a:sym typeface="Mirza"/>
              </a:rPr>
              <a:t>APPLIED BALANCING TECHNIQUES AND DATA CLEANING.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838200"/>
            <a:ext cx="13177358" cy="171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73"/>
              </a:lnSpc>
              <a:spcBef>
                <a:spcPct val="0"/>
              </a:spcBef>
            </a:pPr>
            <a:r>
              <a:rPr lang="en-US" b="true" sz="10061">
                <a:solidFill>
                  <a:srgbClr val="AF4B0E"/>
                </a:solidFill>
                <a:latin typeface="Mirza Bold"/>
                <a:ea typeface="Mirza Bold"/>
                <a:cs typeface="Mirza Bold"/>
                <a:sym typeface="Mirza Bold"/>
              </a:rPr>
              <a:t>DATASET OVERVIEW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3790978" y="5710112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02354" y="614228"/>
            <a:ext cx="4459293" cy="9425692"/>
          </a:xfrm>
          <a:custGeom>
            <a:avLst/>
            <a:gdLst/>
            <a:ahLst/>
            <a:cxnLst/>
            <a:rect r="r" b="b" t="t" l="l"/>
            <a:pathLst>
              <a:path h="9425692" w="4459293">
                <a:moveTo>
                  <a:pt x="0" y="0"/>
                </a:moveTo>
                <a:lnTo>
                  <a:pt x="4459293" y="0"/>
                </a:lnTo>
                <a:lnTo>
                  <a:pt x="4459293" y="9425692"/>
                </a:lnTo>
                <a:lnTo>
                  <a:pt x="0" y="9425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</a:blip>
            <a:stretch>
              <a:fillRect l="-756" t="-12072" r="0" b="-7604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14804701" y="5787735"/>
            <a:ext cx="2454599" cy="0"/>
          </a:xfrm>
          <a:prstGeom prst="line">
            <a:avLst/>
          </a:prstGeom>
          <a:ln cap="flat" w="66675">
            <a:solidFill>
              <a:srgbClr val="44BD76">
                <a:alpha val="20784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5814" y="375850"/>
            <a:ext cx="15581937" cy="153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AF4B0E"/>
                </a:solidFill>
                <a:latin typeface="Mirza Bold"/>
                <a:ea typeface="Mirza Bold"/>
                <a:cs typeface="Mirza Bold"/>
                <a:sym typeface="Mirza Bold"/>
              </a:rPr>
              <a:t>Exploratory Data Analysis (EDA)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943400" y="5687606"/>
            <a:ext cx="2264941" cy="0"/>
          </a:xfrm>
          <a:prstGeom prst="line">
            <a:avLst/>
          </a:prstGeom>
          <a:ln cap="flat" w="123825">
            <a:solidFill>
              <a:srgbClr val="52BF88">
                <a:alpha val="1882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089527"/>
            <a:ext cx="8362921" cy="4143409"/>
          </a:xfrm>
          <a:custGeom>
            <a:avLst/>
            <a:gdLst/>
            <a:ahLst/>
            <a:cxnLst/>
            <a:rect r="r" b="b" t="t" l="l"/>
            <a:pathLst>
              <a:path h="4143409" w="8362921">
                <a:moveTo>
                  <a:pt x="0" y="0"/>
                </a:moveTo>
                <a:lnTo>
                  <a:pt x="8362921" y="0"/>
                </a:lnTo>
                <a:lnTo>
                  <a:pt x="8362921" y="4143409"/>
                </a:lnTo>
                <a:lnTo>
                  <a:pt x="0" y="4143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91621" y="2089527"/>
            <a:ext cx="4989002" cy="4143409"/>
          </a:xfrm>
          <a:custGeom>
            <a:avLst/>
            <a:gdLst/>
            <a:ahLst/>
            <a:cxnLst/>
            <a:rect r="r" b="b" t="t" l="l"/>
            <a:pathLst>
              <a:path h="4143409" w="4989002">
                <a:moveTo>
                  <a:pt x="0" y="0"/>
                </a:moveTo>
                <a:lnTo>
                  <a:pt x="4989002" y="0"/>
                </a:lnTo>
                <a:lnTo>
                  <a:pt x="4989002" y="4143409"/>
                </a:lnTo>
                <a:lnTo>
                  <a:pt x="0" y="4143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64572" y="6232936"/>
            <a:ext cx="9016052" cy="3389543"/>
          </a:xfrm>
          <a:custGeom>
            <a:avLst/>
            <a:gdLst/>
            <a:ahLst/>
            <a:cxnLst/>
            <a:rect r="r" b="b" t="t" l="l"/>
            <a:pathLst>
              <a:path h="3389543" w="9016052">
                <a:moveTo>
                  <a:pt x="0" y="0"/>
                </a:moveTo>
                <a:lnTo>
                  <a:pt x="9016051" y="0"/>
                </a:lnTo>
                <a:lnTo>
                  <a:pt x="9016051" y="3389543"/>
                </a:lnTo>
                <a:lnTo>
                  <a:pt x="0" y="33895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17" t="0" r="-1191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232936"/>
            <a:ext cx="4335872" cy="3389543"/>
          </a:xfrm>
          <a:custGeom>
            <a:avLst/>
            <a:gdLst/>
            <a:ahLst/>
            <a:cxnLst/>
            <a:rect r="r" b="b" t="t" l="l"/>
            <a:pathLst>
              <a:path h="3389543" w="4335872">
                <a:moveTo>
                  <a:pt x="0" y="0"/>
                </a:moveTo>
                <a:lnTo>
                  <a:pt x="4335872" y="0"/>
                </a:lnTo>
                <a:lnTo>
                  <a:pt x="4335872" y="3389543"/>
                </a:lnTo>
                <a:lnTo>
                  <a:pt x="0" y="3389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714" r="-5191" b="-1947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217954" y="600106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02354" y="614228"/>
            <a:ext cx="4459293" cy="9425692"/>
          </a:xfrm>
          <a:custGeom>
            <a:avLst/>
            <a:gdLst/>
            <a:ahLst/>
            <a:cxnLst/>
            <a:rect r="r" b="b" t="t" l="l"/>
            <a:pathLst>
              <a:path h="9425692" w="4459293">
                <a:moveTo>
                  <a:pt x="0" y="0"/>
                </a:moveTo>
                <a:lnTo>
                  <a:pt x="4459293" y="0"/>
                </a:lnTo>
                <a:lnTo>
                  <a:pt x="4459293" y="9425692"/>
                </a:lnTo>
                <a:lnTo>
                  <a:pt x="0" y="94256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0999"/>
            </a:blip>
            <a:stretch>
              <a:fillRect l="-756" t="-12072" r="0" b="-7604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14804701" y="5787735"/>
            <a:ext cx="2454599" cy="0"/>
          </a:xfrm>
          <a:prstGeom prst="line">
            <a:avLst/>
          </a:prstGeom>
          <a:ln cap="flat" w="66675">
            <a:solidFill>
              <a:srgbClr val="44BD76">
                <a:alpha val="20784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51131"/>
            <a:ext cx="7741678" cy="153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rtl="true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AF4B0E"/>
                </a:solidFill>
                <a:latin typeface="Mirza Bold"/>
                <a:ea typeface="Mirza Bold"/>
                <a:cs typeface="Mirza Bold"/>
                <a:sym typeface="Mirza Bold"/>
              </a:rPr>
              <a:t>Data</a:t>
            </a:r>
            <a:r>
              <a:rPr lang="en-US" b="true" sz="8000" strike="noStrike" u="none">
                <a:solidFill>
                  <a:srgbClr val="AF4B0E"/>
                </a:solidFill>
                <a:latin typeface="Mirza Bold"/>
                <a:ea typeface="Mirza Bold"/>
                <a:cs typeface="Mirza Bold"/>
                <a:sym typeface="Mirza Bold"/>
              </a:rPr>
              <a:t> Preprocessing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05293" y="1881480"/>
            <a:ext cx="12107496" cy="8270260"/>
          </a:xfrm>
          <a:custGeom>
            <a:avLst/>
            <a:gdLst/>
            <a:ahLst/>
            <a:cxnLst/>
            <a:rect r="r" b="b" t="t" l="l"/>
            <a:pathLst>
              <a:path h="8270260" w="12107496">
                <a:moveTo>
                  <a:pt x="0" y="0"/>
                </a:moveTo>
                <a:lnTo>
                  <a:pt x="12107495" y="0"/>
                </a:lnTo>
                <a:lnTo>
                  <a:pt x="12107495" y="8270261"/>
                </a:lnTo>
                <a:lnTo>
                  <a:pt x="0" y="827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99" r="0" b="-489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02354" y="614228"/>
            <a:ext cx="4459293" cy="9425692"/>
          </a:xfrm>
          <a:custGeom>
            <a:avLst/>
            <a:gdLst/>
            <a:ahLst/>
            <a:cxnLst/>
            <a:rect r="r" b="b" t="t" l="l"/>
            <a:pathLst>
              <a:path h="9425692" w="4459293">
                <a:moveTo>
                  <a:pt x="0" y="0"/>
                </a:moveTo>
                <a:lnTo>
                  <a:pt x="4459293" y="0"/>
                </a:lnTo>
                <a:lnTo>
                  <a:pt x="4459293" y="9425692"/>
                </a:lnTo>
                <a:lnTo>
                  <a:pt x="0" y="9425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</a:blip>
            <a:stretch>
              <a:fillRect l="-756" t="-12072" r="0" b="-7604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4804701" y="5787735"/>
            <a:ext cx="2454599" cy="0"/>
          </a:xfrm>
          <a:prstGeom prst="line">
            <a:avLst/>
          </a:prstGeom>
          <a:ln cap="flat" w="66675">
            <a:solidFill>
              <a:srgbClr val="44BD76">
                <a:alpha val="2078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3217954" y="600106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2747" y="473932"/>
            <a:ext cx="13910814" cy="142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31"/>
              </a:lnSpc>
              <a:spcBef>
                <a:spcPct val="0"/>
              </a:spcBef>
            </a:pPr>
            <a:r>
              <a:rPr lang="en-US" b="true" sz="7522">
                <a:solidFill>
                  <a:srgbClr val="AF4B0E"/>
                </a:solidFill>
                <a:latin typeface="Mirza Bold"/>
                <a:ea typeface="Mirza Bold"/>
                <a:cs typeface="Mirza Bold"/>
                <a:sym typeface="Mirza Bold"/>
              </a:rPr>
              <a:t>Feature Extraction &amp; Engineering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831274" y="9318859"/>
            <a:ext cx="740300" cy="70556"/>
            <a:chOff x="0" y="0"/>
            <a:chExt cx="987066" cy="9407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99595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99595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99595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99595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99595"/>
              </a:solidFill>
            </p:spPr>
          </p:sp>
        </p:grpSp>
      </p:grpSp>
      <p:sp>
        <p:nvSpPr>
          <p:cNvPr name="Freeform 14" id="14"/>
          <p:cNvSpPr/>
          <p:nvPr/>
        </p:nvSpPr>
        <p:spPr>
          <a:xfrm flipH="false" flipV="false" rot="0">
            <a:off x="1831274" y="3026812"/>
            <a:ext cx="11361533" cy="5859191"/>
          </a:xfrm>
          <a:custGeom>
            <a:avLst/>
            <a:gdLst/>
            <a:ahLst/>
            <a:cxnLst/>
            <a:rect r="r" b="b" t="t" l="l"/>
            <a:pathLst>
              <a:path h="5859191" w="11361533">
                <a:moveTo>
                  <a:pt x="0" y="0"/>
                </a:moveTo>
                <a:lnTo>
                  <a:pt x="11361533" y="0"/>
                </a:lnTo>
                <a:lnTo>
                  <a:pt x="11361533" y="5859190"/>
                </a:lnTo>
                <a:lnTo>
                  <a:pt x="0" y="5859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5923" b="-8313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802354" y="614228"/>
            <a:ext cx="4459293" cy="9425692"/>
          </a:xfrm>
          <a:custGeom>
            <a:avLst/>
            <a:gdLst/>
            <a:ahLst/>
            <a:cxnLst/>
            <a:rect r="r" b="b" t="t" l="l"/>
            <a:pathLst>
              <a:path h="9425692" w="4459293">
                <a:moveTo>
                  <a:pt x="0" y="0"/>
                </a:moveTo>
                <a:lnTo>
                  <a:pt x="4459293" y="0"/>
                </a:lnTo>
                <a:lnTo>
                  <a:pt x="4459293" y="9425692"/>
                </a:lnTo>
                <a:lnTo>
                  <a:pt x="0" y="9425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</a:blip>
            <a:stretch>
              <a:fillRect l="-756" t="-12072" r="0" b="-7604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14804701" y="5787735"/>
            <a:ext cx="2454599" cy="0"/>
          </a:xfrm>
          <a:prstGeom prst="line">
            <a:avLst/>
          </a:prstGeom>
          <a:ln cap="flat" w="66675">
            <a:solidFill>
              <a:srgbClr val="44BD76">
                <a:alpha val="2078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-3217954" y="600106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4879" y="781050"/>
            <a:ext cx="8753513" cy="1226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70"/>
              </a:lnSpc>
              <a:spcBef>
                <a:spcPct val="0"/>
              </a:spcBef>
            </a:pPr>
            <a:r>
              <a:rPr lang="en-US" b="true" sz="6479">
                <a:solidFill>
                  <a:srgbClr val="AF4B0E"/>
                </a:solidFill>
                <a:latin typeface="Mirza Bold"/>
                <a:ea typeface="Mirza Bold"/>
                <a:cs typeface="Mirza Bold"/>
                <a:sym typeface="Mirza Bold"/>
              </a:rPr>
              <a:t>Model Selection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30300" y="2688820"/>
            <a:ext cx="13744629" cy="5647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57339" indent="-428670" lvl="1">
              <a:lnSpc>
                <a:spcPts val="55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71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Tested</a:t>
            </a:r>
            <a:r>
              <a:rPr lang="en-US" b="true" sz="3971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 models: Logistic Regression, SVM, Naive Bayes, Random Forest, and XGBoost.</a:t>
            </a:r>
          </a:p>
          <a:p>
            <a:pPr algn="l" marL="857339" indent="-428670" lvl="1">
              <a:lnSpc>
                <a:spcPts val="55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71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Feature sets: TF-IDF, Word2Vec, AraBERT embeddings + platform/numerical features. </a:t>
            </a:r>
          </a:p>
          <a:p>
            <a:pPr algn="l">
              <a:lnSpc>
                <a:spcPts val="5559"/>
              </a:lnSpc>
              <a:spcBef>
                <a:spcPct val="0"/>
              </a:spcBef>
            </a:pPr>
          </a:p>
          <a:p>
            <a:pPr algn="l" marL="857339" indent="-428670" lvl="1">
              <a:lnSpc>
                <a:spcPts val="55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71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Best performer: XGBoost with TF-IDF (Text + Platform). </a:t>
            </a:r>
          </a:p>
          <a:p>
            <a:pPr algn="l" marL="1714679" indent="-571560" lvl="2">
              <a:lnSpc>
                <a:spcPts val="555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971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Accuracy: 95.05%. </a:t>
            </a:r>
          </a:p>
          <a:p>
            <a:pPr algn="l" marL="1714679" indent="-571560" lvl="2">
              <a:lnSpc>
                <a:spcPts val="555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971">
                <a:solidFill>
                  <a:srgbClr val="5D5C5C"/>
                </a:solidFill>
                <a:latin typeface="Mirza Bold"/>
                <a:ea typeface="Mirza Bold"/>
                <a:cs typeface="Mirza Bold"/>
                <a:sym typeface="Mirza Bold"/>
              </a:rPr>
              <a:t>Balanced F1-scores for fake and real news.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802354" y="614228"/>
            <a:ext cx="4459293" cy="9425692"/>
          </a:xfrm>
          <a:custGeom>
            <a:avLst/>
            <a:gdLst/>
            <a:ahLst/>
            <a:cxnLst/>
            <a:rect r="r" b="b" t="t" l="l"/>
            <a:pathLst>
              <a:path h="9425692" w="4459293">
                <a:moveTo>
                  <a:pt x="0" y="0"/>
                </a:moveTo>
                <a:lnTo>
                  <a:pt x="4459293" y="0"/>
                </a:lnTo>
                <a:lnTo>
                  <a:pt x="4459293" y="9425692"/>
                </a:lnTo>
                <a:lnTo>
                  <a:pt x="0" y="9425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756" t="-12072" r="0" b="-7604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4804701" y="5787735"/>
            <a:ext cx="2454599" cy="0"/>
          </a:xfrm>
          <a:prstGeom prst="line">
            <a:avLst/>
          </a:prstGeom>
          <a:ln cap="flat" w="66675">
            <a:solidFill>
              <a:srgbClr val="44BD76">
                <a:alpha val="2078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3217954" y="600106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DAGtJXkdcC4</dc:identifier>
  <dcterms:modified xsi:type="dcterms:W3CDTF">2011-08-01T06:04:30Z</dcterms:modified>
  <cp:revision>1</cp:revision>
  <dc:title>NLP_GroupC_FinalTask</dc:title>
</cp:coreProperties>
</file>